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63" r:id="rId7"/>
    <p:sldId id="264" r:id="rId8"/>
    <p:sldId id="266" r:id="rId9"/>
    <p:sldId id="267" r:id="rId10"/>
    <p:sldId id="259" r:id="rId11"/>
    <p:sldId id="269" r:id="rId12"/>
    <p:sldId id="268" r:id="rId13"/>
    <p:sldId id="270" r:id="rId14"/>
    <p:sldId id="271"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de-DE" smtClean="0"/>
              <a:t>Titelmasterformat durch Klicken bearbeiten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3/19/2021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3/19/2021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de-DE" smtClean="0"/>
              <a:t>Titelmasterformat durch Klicken bearbeiten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3/19/2021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3/19/2021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de-DE" smtClean="0"/>
              <a:t>Titelmasterformat durch Klicken bearbeiten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3" name="Date Placeholder 2"/>
          <p:cNvSpPr>
            <a:spLocks noGrp="1"/>
          </p:cNvSpPr>
          <p:nvPr>
            <p:ph type="dt" sz="half" idx="10"/>
          </p:nvPr>
        </p:nvSpPr>
        <p:spPr/>
        <p:txBody>
          <a:bodyPr/>
          <a:lstStyle/>
          <a:p>
            <a:fld id="{48A87A34-81AB-432B-8DAE-1953F412C126}" type="datetimeFigureOut">
              <a:rPr lang="en-US" dirty="0"/>
              <a:t>3/19/2021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de-DE" smtClean="0"/>
              <a:t>Titelmasterformat durch Klicken bearbeiten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3" name="Date Placeholder 2"/>
          <p:cNvSpPr>
            <a:spLocks noGrp="1"/>
          </p:cNvSpPr>
          <p:nvPr>
            <p:ph type="dt" sz="half" idx="10"/>
          </p:nvPr>
        </p:nvSpPr>
        <p:spPr/>
        <p:txBody>
          <a:bodyPr/>
          <a:lstStyle/>
          <a:p>
            <a:fld id="{48A87A34-81AB-432B-8DAE-1953F412C126}" type="datetimeFigureOut">
              <a:rPr lang="en-US" dirty="0"/>
              <a:t>3/19/2021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de-DE" smtClean="0"/>
              <a:t>Titelmasterformat durch Klicken bearbeiten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48A87A34-81AB-432B-8DAE-1953F412C126}" type="datetimeFigureOut">
              <a:rPr lang="en-US" dirty="0"/>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de-DE" smtClean="0"/>
              <a:t>Titelmasterformat durch Klicken bearbeiten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12" name="Content Placeholder 3"/>
          <p:cNvSpPr>
            <a:spLocks noGrp="1"/>
          </p:cNvSpPr>
          <p:nvPr>
            <p:ph sz="quarter" idx="13"/>
          </p:nvPr>
        </p:nvSpPr>
        <p:spPr>
          <a:xfrm>
            <a:off x="913774" y="3051012"/>
            <a:ext cx="5106027" cy="274018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13" name="Content Placeholder 5"/>
          <p:cNvSpPr>
            <a:spLocks noGrp="1"/>
          </p:cNvSpPr>
          <p:nvPr>
            <p:ph sz="quarter" idx="14"/>
          </p:nvPr>
        </p:nvSpPr>
        <p:spPr>
          <a:xfrm>
            <a:off x="6172200" y="3051012"/>
            <a:ext cx="5105401" cy="274018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3/19/2021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de-DE" smtClean="0"/>
              <a:t>Titelmasterformat durch Klicken bearbeiten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3/19/2021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3/19/2021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3/19/2021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duckduckgo.com/l/?uddg=https://www.haushaltstipps.net/wp-content/uploads/wasser-leitung-vs-flasche.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67488" y="1367479"/>
            <a:ext cx="8689976" cy="844376"/>
          </a:xfrm>
        </p:spPr>
        <p:txBody>
          <a:bodyPr/>
          <a:lstStyle/>
          <a:p>
            <a:r>
              <a:rPr lang="de-DE" dirty="0" smtClean="0">
                <a:latin typeface="WC ROUGHTRAD Bta" panose="02000400000000000000" pitchFamily="2" charset="0"/>
              </a:rPr>
              <a:t>Weltwassertag 2021</a:t>
            </a:r>
            <a:endParaRPr lang="de-DE" dirty="0">
              <a:latin typeface="WC ROUGHTRAD Bta" panose="02000400000000000000" pitchFamily="2" charset="0"/>
            </a:endParaRPr>
          </a:p>
        </p:txBody>
      </p:sp>
      <p:pic>
        <p:nvPicPr>
          <p:cNvPr id="4" name="Grafik 3"/>
          <p:cNvPicPr>
            <a:picLocks noChangeAspect="1"/>
          </p:cNvPicPr>
          <p:nvPr/>
        </p:nvPicPr>
        <p:blipFill rotWithShape="1">
          <a:blip r:embed="rId2">
            <a:extLst>
              <a:ext uri="{28A0092B-C50C-407E-A947-70E740481C1C}">
                <a14:useLocalDpi xmlns:a14="http://schemas.microsoft.com/office/drawing/2010/main" val="0"/>
              </a:ext>
            </a:extLst>
          </a:blip>
          <a:srcRect b="5785"/>
          <a:stretch/>
        </p:blipFill>
        <p:spPr>
          <a:xfrm>
            <a:off x="3509320" y="2315249"/>
            <a:ext cx="4852086" cy="3047580"/>
          </a:xfrm>
          <a:prstGeom prst="rect">
            <a:avLst/>
          </a:prstGeom>
          <a:ln>
            <a:noFill/>
          </a:ln>
          <a:effectLst>
            <a:softEdge rad="112500"/>
          </a:effectLst>
        </p:spPr>
      </p:pic>
    </p:spTree>
    <p:extLst>
      <p:ext uri="{BB962C8B-B14F-4D97-AF65-F5344CB8AC3E}">
        <p14:creationId xmlns:p14="http://schemas.microsoft.com/office/powerpoint/2010/main" val="1689409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13775" y="618517"/>
            <a:ext cx="10364451" cy="5732856"/>
          </a:xfrm>
        </p:spPr>
        <p:txBody>
          <a:bodyPr>
            <a:normAutofit/>
          </a:bodyPr>
          <a:lstStyle/>
          <a:p>
            <a:r>
              <a:rPr lang="de-DE" dirty="0" smtClean="0">
                <a:latin typeface="WC ROUGHTRAD Bta" panose="02000400000000000000" pitchFamily="2" charset="0"/>
              </a:rPr>
              <a:t>Es ist wichtig, unser </a:t>
            </a:r>
            <a:r>
              <a:rPr lang="de-DE" dirty="0" err="1" smtClean="0">
                <a:latin typeface="WC ROUGHTRAD Bta" panose="02000400000000000000" pitchFamily="2" charset="0"/>
              </a:rPr>
              <a:t>wasser</a:t>
            </a:r>
            <a:r>
              <a:rPr lang="de-DE" dirty="0" smtClean="0">
                <a:latin typeface="WC ROUGHTRAD Bta" panose="02000400000000000000" pitchFamily="2" charset="0"/>
              </a:rPr>
              <a:t> zu schätzen </a:t>
            </a:r>
            <a:r>
              <a:rPr lang="de-DE" dirty="0">
                <a:latin typeface="WC ROUGHTRAD Bta" panose="02000400000000000000" pitchFamily="2" charset="0"/>
              </a:rPr>
              <a:t>und zu schützen. </a:t>
            </a:r>
            <a:r>
              <a:rPr lang="de-DE" dirty="0" smtClean="0">
                <a:latin typeface="WC ROUGHTRAD Bta" panose="02000400000000000000" pitchFamily="2" charset="0"/>
              </a:rPr>
              <a:t/>
            </a:r>
            <a:br>
              <a:rPr lang="de-DE" dirty="0" smtClean="0">
                <a:latin typeface="WC ROUGHTRAD Bta" panose="02000400000000000000" pitchFamily="2" charset="0"/>
              </a:rPr>
            </a:br>
            <a:r>
              <a:rPr lang="de-DE" dirty="0" smtClean="0">
                <a:latin typeface="WC ROUGHTRAD Bta" panose="02000400000000000000" pitchFamily="2" charset="0"/>
              </a:rPr>
              <a:t/>
            </a:r>
            <a:br>
              <a:rPr lang="de-DE" dirty="0" smtClean="0">
                <a:latin typeface="WC ROUGHTRAD Bta" panose="02000400000000000000" pitchFamily="2" charset="0"/>
              </a:rPr>
            </a:br>
            <a:r>
              <a:rPr lang="de-DE" dirty="0">
                <a:latin typeface="WC ROUGHTRAD Bta" panose="02000400000000000000" pitchFamily="2" charset="0"/>
              </a:rPr>
              <a:t/>
            </a:r>
            <a:br>
              <a:rPr lang="de-DE" dirty="0">
                <a:latin typeface="WC ROUGHTRAD Bta" panose="02000400000000000000" pitchFamily="2" charset="0"/>
              </a:rPr>
            </a:br>
            <a:r>
              <a:rPr lang="de-DE" dirty="0" smtClean="0">
                <a:latin typeface="WC ROUGHTRAD Bta" panose="02000400000000000000" pitchFamily="2" charset="0"/>
              </a:rPr>
              <a:t/>
            </a:r>
            <a:br>
              <a:rPr lang="de-DE" dirty="0" smtClean="0">
                <a:latin typeface="WC ROUGHTRAD Bta" panose="02000400000000000000" pitchFamily="2" charset="0"/>
              </a:rPr>
            </a:br>
            <a:r>
              <a:rPr lang="de-DE" dirty="0" smtClean="0">
                <a:latin typeface="WC ROUGHTRAD Bta" panose="02000400000000000000" pitchFamily="2" charset="0"/>
              </a:rPr>
              <a:t/>
            </a:r>
            <a:br>
              <a:rPr lang="de-DE" dirty="0" smtClean="0">
                <a:latin typeface="WC ROUGHTRAD Bta" panose="02000400000000000000" pitchFamily="2" charset="0"/>
              </a:rPr>
            </a:br>
            <a:r>
              <a:rPr lang="de-DE" dirty="0">
                <a:latin typeface="WC ROUGHTRAD Bta" panose="02000400000000000000" pitchFamily="2" charset="0"/>
              </a:rPr>
              <a:t/>
            </a:r>
            <a:br>
              <a:rPr lang="de-DE" dirty="0">
                <a:latin typeface="WC ROUGHTRAD Bta" panose="02000400000000000000" pitchFamily="2" charset="0"/>
              </a:rPr>
            </a:br>
            <a:r>
              <a:rPr lang="de-DE" dirty="0" smtClean="0">
                <a:latin typeface="WC ROUGHTRAD Bta" panose="02000400000000000000" pitchFamily="2" charset="0"/>
              </a:rPr>
              <a:t/>
            </a:r>
            <a:br>
              <a:rPr lang="de-DE" dirty="0" smtClean="0">
                <a:latin typeface="WC ROUGHTRAD Bta" panose="02000400000000000000" pitchFamily="2" charset="0"/>
              </a:rPr>
            </a:br>
            <a:endParaRPr lang="de-DE" dirty="0">
              <a:latin typeface="WC ROUGHTRAD Bta" panose="02000400000000000000" pitchFamily="2" charset="0"/>
            </a:endParaRP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296" y="2725695"/>
            <a:ext cx="3857408" cy="2426043"/>
          </a:xfrm>
          <a:prstGeom prst="rect">
            <a:avLst/>
          </a:prstGeom>
          <a:ln>
            <a:noFill/>
          </a:ln>
          <a:effectLst>
            <a:softEdge rad="112500"/>
          </a:effectLst>
        </p:spPr>
      </p:pic>
      <p:cxnSp>
        <p:nvCxnSpPr>
          <p:cNvPr id="7" name="Gerader Verbinder 6"/>
          <p:cNvCxnSpPr/>
          <p:nvPr/>
        </p:nvCxnSpPr>
        <p:spPr>
          <a:xfrm>
            <a:off x="4202136" y="2838965"/>
            <a:ext cx="3632886" cy="2199502"/>
          </a:xfrm>
          <a:prstGeom prst="line">
            <a:avLst/>
          </a:prstGeom>
        </p:spPr>
        <p:style>
          <a:lnRef idx="3">
            <a:schemeClr val="accent5"/>
          </a:lnRef>
          <a:fillRef idx="0">
            <a:schemeClr val="accent5"/>
          </a:fillRef>
          <a:effectRef idx="2">
            <a:schemeClr val="accent5"/>
          </a:effectRef>
          <a:fontRef idx="minor">
            <a:schemeClr val="tx1"/>
          </a:fontRef>
        </p:style>
      </p:cxnSp>
      <p:cxnSp>
        <p:nvCxnSpPr>
          <p:cNvPr id="10" name="Gerader Verbinder 9"/>
          <p:cNvCxnSpPr/>
          <p:nvPr/>
        </p:nvCxnSpPr>
        <p:spPr>
          <a:xfrm flipH="1">
            <a:off x="4343966" y="2830727"/>
            <a:ext cx="3632886" cy="220774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896030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5536" y="1335209"/>
            <a:ext cx="10364451" cy="1596177"/>
          </a:xfrm>
        </p:spPr>
        <p:txBody>
          <a:bodyPr/>
          <a:lstStyle/>
          <a:p>
            <a:r>
              <a:rPr lang="de-DE" dirty="0">
                <a:latin typeface="WC ROUGHTRAD Bta" panose="02000400000000000000" pitchFamily="2" charset="0"/>
              </a:rPr>
              <a:t>jeder Einzelne kann zum Grundwasserschutz </a:t>
            </a:r>
            <a:r>
              <a:rPr lang="de-DE" dirty="0" smtClean="0">
                <a:latin typeface="WC ROUGHTRAD Bta" panose="02000400000000000000" pitchFamily="2" charset="0"/>
              </a:rPr>
              <a:t>beitragen!</a:t>
            </a:r>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3631" y="2799629"/>
            <a:ext cx="3888260" cy="3039682"/>
          </a:xfrm>
          <a:prstGeom prst="rect">
            <a:avLst/>
          </a:prstGeom>
          <a:ln>
            <a:noFill/>
          </a:ln>
          <a:effectLst>
            <a:softEdge rad="112500"/>
          </a:effectLst>
        </p:spPr>
      </p:pic>
    </p:spTree>
    <p:extLst>
      <p:ext uri="{BB962C8B-B14F-4D97-AF65-F5344CB8AC3E}">
        <p14:creationId xmlns:p14="http://schemas.microsoft.com/office/powerpoint/2010/main" val="400406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3775" y="618517"/>
            <a:ext cx="10364451" cy="5543386"/>
          </a:xfrm>
        </p:spPr>
        <p:txBody>
          <a:bodyPr>
            <a:normAutofit/>
          </a:bodyPr>
          <a:lstStyle/>
          <a:p>
            <a:r>
              <a:rPr lang="de-DE" sz="2800" dirty="0" smtClean="0">
                <a:latin typeface="WC ROUGHTRAD Bta" panose="02000400000000000000" pitchFamily="2" charset="0"/>
              </a:rPr>
              <a:t>Vermeidung von chemisch-synthetischen Pflanzenschutzmitteln </a:t>
            </a:r>
            <a:r>
              <a:rPr lang="de-DE" sz="2800" dirty="0">
                <a:latin typeface="WC ROUGHTRAD Bta" panose="02000400000000000000" pitchFamily="2" charset="0"/>
              </a:rPr>
              <a:t>im </a:t>
            </a:r>
            <a:r>
              <a:rPr lang="de-DE" sz="2800" dirty="0" smtClean="0">
                <a:latin typeface="WC ROUGHTRAD Bta" panose="02000400000000000000" pitchFamily="2" charset="0"/>
              </a:rPr>
              <a:t>Garten. </a:t>
            </a:r>
            <a:br>
              <a:rPr lang="de-DE" sz="2800" dirty="0" smtClean="0">
                <a:latin typeface="WC ROUGHTRAD Bta" panose="02000400000000000000" pitchFamily="2" charset="0"/>
              </a:rPr>
            </a:br>
            <a:r>
              <a:rPr lang="de-DE" sz="2800" dirty="0">
                <a:latin typeface="WC ROUGHTRAD Bta" panose="02000400000000000000" pitchFamily="2" charset="0"/>
              </a:rPr>
              <a:t/>
            </a:r>
            <a:br>
              <a:rPr lang="de-DE" sz="2800" dirty="0">
                <a:latin typeface="WC ROUGHTRAD Bta" panose="02000400000000000000" pitchFamily="2" charset="0"/>
              </a:rPr>
            </a:br>
            <a:r>
              <a:rPr lang="de-DE" sz="2800" dirty="0" smtClean="0">
                <a:latin typeface="WC ROUGHTRAD Bta" panose="02000400000000000000" pitchFamily="2" charset="0"/>
              </a:rPr>
              <a:t/>
            </a:r>
            <a:br>
              <a:rPr lang="de-DE" sz="2800" dirty="0" smtClean="0">
                <a:latin typeface="WC ROUGHTRAD Bta" panose="02000400000000000000" pitchFamily="2" charset="0"/>
              </a:rPr>
            </a:br>
            <a:r>
              <a:rPr lang="de-DE" sz="2800" dirty="0" smtClean="0">
                <a:latin typeface="WC ROUGHTRAD Bta" panose="02000400000000000000" pitchFamily="2" charset="0"/>
              </a:rPr>
              <a:t/>
            </a:r>
            <a:br>
              <a:rPr lang="de-DE" sz="2800" dirty="0" smtClean="0">
                <a:latin typeface="WC ROUGHTRAD Bta" panose="02000400000000000000" pitchFamily="2" charset="0"/>
              </a:rPr>
            </a:br>
            <a:endParaRPr lang="de-DE" sz="2800" dirty="0">
              <a:latin typeface="WC ROUGHTRAD Bta" panose="02000400000000000000" pitchFamily="2" charset="0"/>
            </a:endParaRP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6152" y="3497648"/>
            <a:ext cx="4473147" cy="2112320"/>
          </a:xfrm>
          <a:prstGeom prst="rect">
            <a:avLst/>
          </a:prstGeom>
          <a:ln>
            <a:noFill/>
          </a:ln>
          <a:effectLst>
            <a:softEdge rad="112500"/>
          </a:effectLst>
        </p:spPr>
      </p:pic>
    </p:spTree>
    <p:extLst>
      <p:ext uri="{BB962C8B-B14F-4D97-AF65-F5344CB8AC3E}">
        <p14:creationId xmlns:p14="http://schemas.microsoft.com/office/powerpoint/2010/main" val="1211817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52673" y="757881"/>
            <a:ext cx="10364451" cy="3163330"/>
          </a:xfrm>
        </p:spPr>
        <p:txBody>
          <a:bodyPr>
            <a:normAutofit/>
          </a:bodyPr>
          <a:lstStyle/>
          <a:p>
            <a:pPr algn="l"/>
            <a:r>
              <a:rPr lang="de-DE" sz="2400" cap="none" dirty="0">
                <a:latin typeface="WC ROUGHTRAD Bta" panose="02000400000000000000" pitchFamily="2" charset="0"/>
              </a:rPr>
              <a:t>Medikamente sollten nicht über das Waschbecken oder die Toilette entsorgt werden, da sie über den natürlichen Wasserkreislauf wieder ins Grundwasser gelangen. </a:t>
            </a:r>
            <a:r>
              <a:rPr lang="de-DE" sz="2400" cap="none" dirty="0" smtClean="0">
                <a:latin typeface="WC ROUGHTRAD Bta" panose="02000400000000000000" pitchFamily="2" charset="0"/>
              </a:rPr>
              <a:t/>
            </a:r>
            <a:br>
              <a:rPr lang="de-DE" sz="2400" cap="none" dirty="0" smtClean="0">
                <a:latin typeface="WC ROUGHTRAD Bta" panose="02000400000000000000" pitchFamily="2" charset="0"/>
              </a:rPr>
            </a:br>
            <a:r>
              <a:rPr lang="de-DE" sz="2400" cap="none" dirty="0">
                <a:latin typeface="WC ROUGHTRAD Bta" panose="02000400000000000000" pitchFamily="2" charset="0"/>
              </a:rPr>
              <a:t/>
            </a:r>
            <a:br>
              <a:rPr lang="de-DE" sz="2400" cap="none" dirty="0">
                <a:latin typeface="WC ROUGHTRAD Bta" panose="02000400000000000000" pitchFamily="2" charset="0"/>
              </a:rPr>
            </a:br>
            <a:r>
              <a:rPr lang="de-DE" sz="2400" cap="none" dirty="0">
                <a:latin typeface="WC ROUGHTRAD Bta" panose="02000400000000000000" pitchFamily="2" charset="0"/>
              </a:rPr>
              <a:t>Richtig entsorgt werden diese Stoffe in Apotheken bzw. in Abfallzentren.</a:t>
            </a:r>
            <a:endParaRPr lang="de-DE" sz="2400" cap="non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4348" y="3734368"/>
            <a:ext cx="9662984" cy="3230726"/>
          </a:xfrm>
          <a:prstGeom prst="rect">
            <a:avLst/>
          </a:prstGeom>
          <a:ln>
            <a:noFill/>
          </a:ln>
          <a:effectLst>
            <a:softEdge rad="112500"/>
          </a:effectLst>
        </p:spPr>
      </p:pic>
    </p:spTree>
    <p:extLst>
      <p:ext uri="{BB962C8B-B14F-4D97-AF65-F5344CB8AC3E}">
        <p14:creationId xmlns:p14="http://schemas.microsoft.com/office/powerpoint/2010/main" val="1254386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8588" y="775333"/>
            <a:ext cx="8728797" cy="5291833"/>
          </a:xfrm>
          <a:prstGeom prst="rect">
            <a:avLst/>
          </a:prstGeom>
          <a:ln>
            <a:noFill/>
          </a:ln>
          <a:effectLst>
            <a:softEdge rad="112500"/>
          </a:effectLst>
        </p:spPr>
      </p:pic>
    </p:spTree>
    <p:extLst>
      <p:ext uri="{BB962C8B-B14F-4D97-AF65-F5344CB8AC3E}">
        <p14:creationId xmlns:p14="http://schemas.microsoft.com/office/powerpoint/2010/main" val="4033383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2">
            <a:extLst>
              <a:ext uri="{28A0092B-C50C-407E-A947-70E740481C1C}">
                <a14:useLocalDpi xmlns:a14="http://schemas.microsoft.com/office/drawing/2010/main" val="0"/>
              </a:ext>
            </a:extLst>
          </a:blip>
          <a:srcRect b="18078"/>
          <a:stretch/>
        </p:blipFill>
        <p:spPr>
          <a:xfrm>
            <a:off x="1737314" y="0"/>
            <a:ext cx="8359444" cy="6858000"/>
          </a:xfrm>
          <a:prstGeom prst="rect">
            <a:avLst/>
          </a:prstGeom>
        </p:spPr>
      </p:pic>
    </p:spTree>
    <p:extLst>
      <p:ext uri="{BB962C8B-B14F-4D97-AF65-F5344CB8AC3E}">
        <p14:creationId xmlns:p14="http://schemas.microsoft.com/office/powerpoint/2010/main" val="1428938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73948" y="1475252"/>
            <a:ext cx="10364451" cy="1596177"/>
          </a:xfrm>
        </p:spPr>
        <p:txBody>
          <a:bodyPr/>
          <a:lstStyle/>
          <a:p>
            <a:r>
              <a:rPr lang="de-DE" dirty="0">
                <a:latin typeface="WC ROUGHTRAD Bta" panose="02000400000000000000" pitchFamily="2" charset="0"/>
              </a:rPr>
              <a:t>Der Weltwassertag findet seit 1993 jedes Jahr am 22. März statt.</a:t>
            </a:r>
            <a:br>
              <a:rPr lang="de-DE" dirty="0">
                <a:latin typeface="WC ROUGHTRAD Bta" panose="02000400000000000000" pitchFamily="2" charset="0"/>
              </a:rPr>
            </a:br>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2710" y="2628693"/>
            <a:ext cx="6639697" cy="4315803"/>
          </a:xfrm>
          <a:prstGeom prst="rect">
            <a:avLst/>
          </a:prstGeom>
          <a:ln>
            <a:noFill/>
          </a:ln>
          <a:effectLst>
            <a:softEdge rad="112500"/>
          </a:effectLst>
        </p:spPr>
      </p:pic>
    </p:spTree>
    <p:extLst>
      <p:ext uri="{BB962C8B-B14F-4D97-AF65-F5344CB8AC3E}">
        <p14:creationId xmlns:p14="http://schemas.microsoft.com/office/powerpoint/2010/main" val="2895786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7915" y="1294019"/>
            <a:ext cx="10364451" cy="1596177"/>
          </a:xfrm>
        </p:spPr>
        <p:txBody>
          <a:bodyPr/>
          <a:lstStyle/>
          <a:p>
            <a:r>
              <a:rPr lang="de-DE" dirty="0">
                <a:latin typeface="WC ROUGHTRAD Bta" panose="02000400000000000000" pitchFamily="2" charset="0"/>
              </a:rPr>
              <a:t>Wasser ist unser kostbarstes Lebensmittel und </a:t>
            </a:r>
            <a:r>
              <a:rPr lang="de-DE">
                <a:latin typeface="WC ROUGHTRAD Bta" panose="02000400000000000000" pitchFamily="2" charset="0"/>
              </a:rPr>
              <a:t>unser </a:t>
            </a:r>
            <a:r>
              <a:rPr lang="de-DE" smtClean="0">
                <a:latin typeface="WC ROUGHTRAD Bta" panose="02000400000000000000" pitchFamily="2" charset="0"/>
              </a:rPr>
              <a:t>wichtigster </a:t>
            </a:r>
            <a:r>
              <a:rPr lang="de-DE" dirty="0">
                <a:latin typeface="WC ROUGHTRAD Bta" panose="02000400000000000000" pitchFamily="2" charset="0"/>
              </a:rPr>
              <a:t>täglicher </a:t>
            </a:r>
            <a:r>
              <a:rPr lang="de-DE" dirty="0" smtClean="0">
                <a:latin typeface="WC ROUGHTRAD Bta" panose="02000400000000000000" pitchFamily="2" charset="0"/>
              </a:rPr>
              <a:t>Begleiter!</a:t>
            </a:r>
            <a:endParaRPr lang="de-DE" dirty="0">
              <a:latin typeface="WC ROUGHTRAD Bta" panose="02000400000000000000" pitchFamily="2" charset="0"/>
            </a:endParaRPr>
          </a:p>
        </p:txBody>
      </p:sp>
      <p:pic>
        <p:nvPicPr>
          <p:cNvPr id="1026" name="Picture 2" descr="Wasser aus Flaschen - Besser als Wasser aus der Leitung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4657" y="3054956"/>
            <a:ext cx="4426456" cy="29500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466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2716" y="1399290"/>
            <a:ext cx="10364451" cy="1596177"/>
          </a:xfrm>
        </p:spPr>
        <p:txBody>
          <a:bodyPr/>
          <a:lstStyle/>
          <a:p>
            <a:r>
              <a:rPr lang="de-DE" dirty="0" smtClean="0">
                <a:latin typeface="WC ROUGHTRAD Bta" panose="02000400000000000000" pitchFamily="2" charset="0"/>
              </a:rPr>
              <a:t>Wieso ist Wasser so wichtig?</a:t>
            </a:r>
            <a:endParaRPr lang="de-DE" dirty="0">
              <a:latin typeface="WC ROUGHTRAD Bta" panose="02000400000000000000" pitchFamily="2" charset="0"/>
            </a:endParaRPr>
          </a:p>
        </p:txBody>
      </p:sp>
      <p:pic>
        <p:nvPicPr>
          <p:cNvPr id="5" name="Grafik 4"/>
          <p:cNvPicPr>
            <a:picLocks noChangeAspect="1"/>
          </p:cNvPicPr>
          <p:nvPr/>
        </p:nvPicPr>
        <p:blipFill rotWithShape="1">
          <a:blip r:embed="rId2">
            <a:extLst>
              <a:ext uri="{28A0092B-C50C-407E-A947-70E740481C1C}">
                <a14:useLocalDpi xmlns:a14="http://schemas.microsoft.com/office/drawing/2010/main" val="0"/>
              </a:ext>
            </a:extLst>
          </a:blip>
          <a:srcRect l="10650" r="16540"/>
          <a:stretch/>
        </p:blipFill>
        <p:spPr>
          <a:xfrm>
            <a:off x="2594917" y="2981642"/>
            <a:ext cx="2248930" cy="1744667"/>
          </a:xfrm>
          <a:prstGeom prst="rect">
            <a:avLst/>
          </a:prstGeom>
        </p:spPr>
      </p:pic>
      <p:pic>
        <p:nvPicPr>
          <p:cNvPr id="6" name="Grafik 5"/>
          <p:cNvPicPr>
            <a:picLocks noChangeAspect="1"/>
          </p:cNvPicPr>
          <p:nvPr/>
        </p:nvPicPr>
        <p:blipFill rotWithShape="1">
          <a:blip r:embed="rId3">
            <a:extLst>
              <a:ext uri="{28A0092B-C50C-407E-A947-70E740481C1C}">
                <a14:useLocalDpi xmlns:a14="http://schemas.microsoft.com/office/drawing/2010/main" val="0"/>
              </a:ext>
            </a:extLst>
          </a:blip>
          <a:srcRect r="13637"/>
          <a:stretch/>
        </p:blipFill>
        <p:spPr>
          <a:xfrm>
            <a:off x="7018635" y="2988000"/>
            <a:ext cx="2891480" cy="1752374"/>
          </a:xfrm>
          <a:prstGeom prst="rect">
            <a:avLst/>
          </a:prstGeom>
        </p:spPr>
      </p:pic>
      <p:sp>
        <p:nvSpPr>
          <p:cNvPr id="8" name="Textfeld 7"/>
          <p:cNvSpPr txBox="1"/>
          <p:nvPr/>
        </p:nvSpPr>
        <p:spPr>
          <a:xfrm>
            <a:off x="4744992" y="2979760"/>
            <a:ext cx="2722605" cy="1754326"/>
          </a:xfrm>
          <a:prstGeom prst="rect">
            <a:avLst/>
          </a:prstGeom>
          <a:solidFill>
            <a:schemeClr val="bg1"/>
          </a:solidFill>
        </p:spPr>
        <p:txBody>
          <a:bodyPr wrap="square" rtlCol="0">
            <a:spAutoFit/>
          </a:bodyPr>
          <a:lstStyle/>
          <a:p>
            <a:endParaRPr lang="de-DE" dirty="0" smtClean="0">
              <a:ln>
                <a:solidFill>
                  <a:schemeClr val="bg1"/>
                </a:solidFill>
              </a:ln>
              <a:solidFill>
                <a:schemeClr val="bg1"/>
              </a:solidFill>
            </a:endParaRPr>
          </a:p>
          <a:p>
            <a:endParaRPr lang="de-DE" dirty="0">
              <a:ln>
                <a:solidFill>
                  <a:schemeClr val="bg1"/>
                </a:solidFill>
              </a:ln>
              <a:solidFill>
                <a:schemeClr val="bg1"/>
              </a:solidFill>
            </a:endParaRPr>
          </a:p>
          <a:p>
            <a:endParaRPr lang="de-DE" dirty="0" smtClean="0">
              <a:ln>
                <a:solidFill>
                  <a:schemeClr val="bg1"/>
                </a:solidFill>
              </a:ln>
              <a:solidFill>
                <a:schemeClr val="bg1"/>
              </a:solidFill>
            </a:endParaRPr>
          </a:p>
          <a:p>
            <a:endParaRPr lang="de-DE" dirty="0">
              <a:ln>
                <a:solidFill>
                  <a:schemeClr val="bg1"/>
                </a:solidFill>
              </a:ln>
              <a:solidFill>
                <a:schemeClr val="bg1"/>
              </a:solidFill>
            </a:endParaRPr>
          </a:p>
          <a:p>
            <a:endParaRPr lang="de-DE" dirty="0" smtClean="0">
              <a:ln>
                <a:solidFill>
                  <a:schemeClr val="bg1"/>
                </a:solidFill>
              </a:ln>
              <a:solidFill>
                <a:schemeClr val="bg1"/>
              </a:solidFill>
            </a:endParaRPr>
          </a:p>
          <a:p>
            <a:endParaRPr lang="de-DE" dirty="0">
              <a:ln>
                <a:solidFill>
                  <a:schemeClr val="bg1"/>
                </a:solidFill>
              </a:ln>
              <a:solidFill>
                <a:schemeClr val="bg1"/>
              </a:solidFill>
            </a:endParaRPr>
          </a:p>
        </p:txBody>
      </p:sp>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4616" y="2865174"/>
            <a:ext cx="2141533" cy="2141533"/>
          </a:xfrm>
          <a:prstGeom prst="rect">
            <a:avLst/>
          </a:prstGeom>
        </p:spPr>
      </p:pic>
    </p:spTree>
    <p:extLst>
      <p:ext uri="{BB962C8B-B14F-4D97-AF65-F5344CB8AC3E}">
        <p14:creationId xmlns:p14="http://schemas.microsoft.com/office/powerpoint/2010/main" val="2061891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3775" y="618517"/>
            <a:ext cx="10364451" cy="5765807"/>
          </a:xfrm>
        </p:spPr>
        <p:txBody>
          <a:bodyPr>
            <a:normAutofit/>
          </a:bodyPr>
          <a:lstStyle/>
          <a:p>
            <a:pPr algn="l"/>
            <a:r>
              <a:rPr lang="de-DE" dirty="0" smtClean="0">
                <a:latin typeface="WC ROUGHTRAD Bta" panose="02000400000000000000" pitchFamily="2" charset="0"/>
              </a:rPr>
              <a:t>Menschen</a:t>
            </a:r>
            <a:br>
              <a:rPr lang="de-DE" dirty="0" smtClean="0">
                <a:latin typeface="WC ROUGHTRAD Bta" panose="02000400000000000000" pitchFamily="2" charset="0"/>
              </a:rPr>
            </a:br>
            <a:r>
              <a:rPr lang="de-DE" dirty="0" smtClean="0">
                <a:latin typeface="WC ROUGHTRAD Bta" panose="02000400000000000000" pitchFamily="2" charset="0"/>
              </a:rPr>
              <a:t/>
            </a:r>
            <a:br>
              <a:rPr lang="de-DE" dirty="0" smtClean="0">
                <a:latin typeface="WC ROUGHTRAD Bta" panose="02000400000000000000" pitchFamily="2" charset="0"/>
              </a:rPr>
            </a:br>
            <a:r>
              <a:rPr lang="de-DE" dirty="0" smtClean="0">
                <a:latin typeface="WC ROUGHTRAD Bta" panose="02000400000000000000" pitchFamily="2" charset="0"/>
              </a:rPr>
              <a:t>Tiere </a:t>
            </a:r>
            <a:br>
              <a:rPr lang="de-DE" dirty="0" smtClean="0">
                <a:latin typeface="WC ROUGHTRAD Bta" panose="02000400000000000000" pitchFamily="2" charset="0"/>
              </a:rPr>
            </a:br>
            <a:r>
              <a:rPr lang="de-DE" dirty="0" smtClean="0">
                <a:latin typeface="WC ROUGHTRAD Bta" panose="02000400000000000000" pitchFamily="2" charset="0"/>
              </a:rPr>
              <a:t/>
            </a:r>
            <a:br>
              <a:rPr lang="de-DE" dirty="0" smtClean="0">
                <a:latin typeface="WC ROUGHTRAD Bta" panose="02000400000000000000" pitchFamily="2" charset="0"/>
              </a:rPr>
            </a:br>
            <a:r>
              <a:rPr lang="de-DE" dirty="0" smtClean="0">
                <a:latin typeface="WC ROUGHTRAD Bta" panose="02000400000000000000" pitchFamily="2" charset="0"/>
              </a:rPr>
              <a:t>Pflanzen</a:t>
            </a:r>
            <a:br>
              <a:rPr lang="de-DE" dirty="0" smtClean="0">
                <a:latin typeface="WC ROUGHTRAD Bta" panose="02000400000000000000" pitchFamily="2" charset="0"/>
              </a:rPr>
            </a:br>
            <a:r>
              <a:rPr lang="de-DE" dirty="0">
                <a:latin typeface="WC ROUGHTRAD Bta" panose="02000400000000000000" pitchFamily="2" charset="0"/>
              </a:rPr>
              <a:t/>
            </a:r>
            <a:br>
              <a:rPr lang="de-DE" dirty="0">
                <a:latin typeface="WC ROUGHTRAD Bta" panose="02000400000000000000" pitchFamily="2" charset="0"/>
              </a:rPr>
            </a:br>
            <a:r>
              <a:rPr lang="de-DE" dirty="0" smtClean="0">
                <a:latin typeface="WC ROUGHTRAD Bta" panose="02000400000000000000" pitchFamily="2" charset="0"/>
              </a:rPr>
              <a:t/>
            </a:r>
            <a:br>
              <a:rPr lang="de-DE" dirty="0" smtClean="0">
                <a:latin typeface="WC ROUGHTRAD Bta" panose="02000400000000000000" pitchFamily="2" charset="0"/>
              </a:rPr>
            </a:br>
            <a:r>
              <a:rPr lang="de-DE" dirty="0" smtClean="0">
                <a:latin typeface="WC ROUGHTRAD Bta" panose="02000400000000000000" pitchFamily="2" charset="0"/>
              </a:rPr>
              <a:t/>
            </a:r>
            <a:br>
              <a:rPr lang="de-DE" dirty="0" smtClean="0">
                <a:latin typeface="WC ROUGHTRAD Bta" panose="02000400000000000000" pitchFamily="2" charset="0"/>
              </a:rPr>
            </a:br>
            <a:r>
              <a:rPr lang="de-DE" dirty="0" smtClean="0">
                <a:latin typeface="WC ROUGHTRAD Bta" panose="02000400000000000000" pitchFamily="2" charset="0"/>
              </a:rPr>
              <a:t>können ohne </a:t>
            </a:r>
            <a:r>
              <a:rPr lang="de-DE" dirty="0" err="1" smtClean="0">
                <a:latin typeface="WC ROUGHTRAD Bta" panose="02000400000000000000" pitchFamily="2" charset="0"/>
              </a:rPr>
              <a:t>wasser</a:t>
            </a:r>
            <a:r>
              <a:rPr lang="de-DE" dirty="0" smtClean="0">
                <a:latin typeface="WC ROUGHTRAD Bta" panose="02000400000000000000" pitchFamily="2" charset="0"/>
              </a:rPr>
              <a:t> nicht leben!</a:t>
            </a:r>
            <a:endParaRPr lang="de-DE" dirty="0">
              <a:latin typeface="WC ROUGHTRAD Bta" panose="02000400000000000000" pitchFamily="2" charset="0"/>
            </a:endParaRPr>
          </a:p>
        </p:txBody>
      </p:sp>
      <p:pic>
        <p:nvPicPr>
          <p:cNvPr id="4" name="Grafik 3"/>
          <p:cNvPicPr>
            <a:picLocks noChangeAspect="1"/>
          </p:cNvPicPr>
          <p:nvPr/>
        </p:nvPicPr>
        <p:blipFill rotWithShape="1">
          <a:blip r:embed="rId2">
            <a:extLst>
              <a:ext uri="{28A0092B-C50C-407E-A947-70E740481C1C}">
                <a14:useLocalDpi xmlns:a14="http://schemas.microsoft.com/office/drawing/2010/main" val="0"/>
              </a:ext>
            </a:extLst>
          </a:blip>
          <a:srcRect t="32463"/>
          <a:stretch/>
        </p:blipFill>
        <p:spPr>
          <a:xfrm>
            <a:off x="7074683" y="319381"/>
            <a:ext cx="3307052" cy="2233505"/>
          </a:xfrm>
          <a:prstGeom prst="rect">
            <a:avLst/>
          </a:prstGeom>
          <a:ln>
            <a:noFill/>
          </a:ln>
          <a:effectLst>
            <a:softEdge rad="112500"/>
          </a:effectLst>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4937" y="2639981"/>
            <a:ext cx="2009560" cy="2009560"/>
          </a:xfrm>
          <a:prstGeom prst="rect">
            <a:avLst/>
          </a:prstGeom>
          <a:ln>
            <a:noFill/>
          </a:ln>
          <a:effectLst>
            <a:softEdge rad="112500"/>
          </a:effectLst>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1869" y="2641753"/>
            <a:ext cx="1888984" cy="2007788"/>
          </a:xfrm>
          <a:prstGeom prst="rect">
            <a:avLst/>
          </a:prstGeom>
          <a:ln>
            <a:noFill/>
          </a:ln>
          <a:effectLst>
            <a:softEdge rad="112500"/>
          </a:effectLst>
        </p:spPr>
      </p:pic>
    </p:spTree>
    <p:extLst>
      <p:ext uri="{BB962C8B-B14F-4D97-AF65-F5344CB8AC3E}">
        <p14:creationId xmlns:p14="http://schemas.microsoft.com/office/powerpoint/2010/main" val="179413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22013" y="280970"/>
            <a:ext cx="10364451" cy="1308934"/>
          </a:xfrm>
        </p:spPr>
        <p:txBody>
          <a:bodyPr>
            <a:normAutofit/>
          </a:bodyPr>
          <a:lstStyle/>
          <a:p>
            <a:r>
              <a:rPr lang="de-DE" dirty="0" smtClean="0">
                <a:latin typeface="WC ROUGHTRAD Bta" panose="02000400000000000000" pitchFamily="2" charset="0"/>
              </a:rPr>
              <a:t>Unser Körper benötigt Wasser Für:</a:t>
            </a:r>
            <a:endParaRPr lang="de-DE" dirty="0">
              <a:latin typeface="WC ROUGHTRAD Bta" panose="02000400000000000000" pitchFamily="2" charset="0"/>
            </a:endParaRP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8279" y="1451912"/>
            <a:ext cx="5016500" cy="3860800"/>
          </a:xfrm>
          <a:prstGeom prst="rect">
            <a:avLst/>
          </a:prstGeom>
          <a:ln>
            <a:noFill/>
          </a:ln>
          <a:effectLst>
            <a:softEdge rad="112500"/>
          </a:effectLst>
        </p:spPr>
      </p:pic>
      <p:sp>
        <p:nvSpPr>
          <p:cNvPr id="5" name="Titel 1"/>
          <p:cNvSpPr txBox="1">
            <a:spLocks/>
          </p:cNvSpPr>
          <p:nvPr/>
        </p:nvSpPr>
        <p:spPr>
          <a:xfrm>
            <a:off x="724304" y="4980452"/>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de-DE" dirty="0" smtClean="0">
                <a:latin typeface="WC ROUGHTRAD Bta" panose="02000400000000000000" pitchFamily="2" charset="0"/>
              </a:rPr>
              <a:t>Herzkreislauffunktion</a:t>
            </a:r>
            <a:endParaRPr lang="de-DE" dirty="0">
              <a:latin typeface="WC ROUGHTRAD Bta" panose="02000400000000000000" pitchFamily="2" charset="0"/>
            </a:endParaRPr>
          </a:p>
        </p:txBody>
      </p:sp>
    </p:spTree>
    <p:extLst>
      <p:ext uri="{BB962C8B-B14F-4D97-AF65-F5344CB8AC3E}">
        <p14:creationId xmlns:p14="http://schemas.microsoft.com/office/powerpoint/2010/main" val="1352353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22013" y="280970"/>
            <a:ext cx="10364451" cy="1308934"/>
          </a:xfrm>
        </p:spPr>
        <p:txBody>
          <a:bodyPr>
            <a:normAutofit/>
          </a:bodyPr>
          <a:lstStyle/>
          <a:p>
            <a:r>
              <a:rPr lang="de-DE" dirty="0" smtClean="0">
                <a:latin typeface="WC ROUGHTRAD Bta" panose="02000400000000000000" pitchFamily="2" charset="0"/>
              </a:rPr>
              <a:t>Unser Körper benötigt Wasser Für:</a:t>
            </a:r>
            <a:endParaRPr lang="de-DE" dirty="0">
              <a:latin typeface="WC ROUGHTRAD Bta" panose="02000400000000000000" pitchFamily="2" charset="0"/>
            </a:endParaRPr>
          </a:p>
        </p:txBody>
      </p:sp>
      <p:sp>
        <p:nvSpPr>
          <p:cNvPr id="5" name="Titel 1"/>
          <p:cNvSpPr txBox="1">
            <a:spLocks/>
          </p:cNvSpPr>
          <p:nvPr/>
        </p:nvSpPr>
        <p:spPr>
          <a:xfrm>
            <a:off x="724304" y="4980452"/>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de-DE" dirty="0" smtClean="0">
                <a:latin typeface="WC ROUGHTRAD Bta" panose="02000400000000000000" pitchFamily="2" charset="0"/>
              </a:rPr>
              <a:t>Wärmeregulierung</a:t>
            </a:r>
            <a:endParaRPr lang="de-DE" dirty="0">
              <a:latin typeface="WC ROUGHTRAD Bta" panose="02000400000000000000" pitchFamily="2" charset="0"/>
            </a:endParaRP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4847" y="1464989"/>
            <a:ext cx="7958781" cy="3926332"/>
          </a:xfrm>
          <a:prstGeom prst="rect">
            <a:avLst/>
          </a:prstGeom>
          <a:ln>
            <a:noFill/>
          </a:ln>
          <a:effectLst>
            <a:softEdge rad="112500"/>
          </a:effectLst>
        </p:spPr>
      </p:pic>
    </p:spTree>
    <p:extLst>
      <p:ext uri="{BB962C8B-B14F-4D97-AF65-F5344CB8AC3E}">
        <p14:creationId xmlns:p14="http://schemas.microsoft.com/office/powerpoint/2010/main" val="3506245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22013" y="280970"/>
            <a:ext cx="10364451" cy="1308934"/>
          </a:xfrm>
        </p:spPr>
        <p:txBody>
          <a:bodyPr>
            <a:normAutofit/>
          </a:bodyPr>
          <a:lstStyle/>
          <a:p>
            <a:r>
              <a:rPr lang="de-DE" dirty="0" smtClean="0">
                <a:latin typeface="WC ROUGHTRAD Bta" panose="02000400000000000000" pitchFamily="2" charset="0"/>
              </a:rPr>
              <a:t> Wasser schafft:</a:t>
            </a:r>
            <a:endParaRPr lang="de-DE" dirty="0">
              <a:latin typeface="WC ROUGHTRAD Bta" panose="02000400000000000000" pitchFamily="2" charset="0"/>
            </a:endParaRPr>
          </a:p>
        </p:txBody>
      </p:sp>
      <p:sp>
        <p:nvSpPr>
          <p:cNvPr id="5" name="Titel 1"/>
          <p:cNvSpPr txBox="1">
            <a:spLocks/>
          </p:cNvSpPr>
          <p:nvPr/>
        </p:nvSpPr>
        <p:spPr>
          <a:xfrm>
            <a:off x="724304" y="4980452"/>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de-DE" dirty="0" smtClean="0">
                <a:latin typeface="WC ROUGHTRAD Bta" panose="02000400000000000000" pitchFamily="2" charset="0"/>
              </a:rPr>
              <a:t>Lebensraum</a:t>
            </a:r>
            <a:endParaRPr lang="de-DE" dirty="0">
              <a:latin typeface="WC ROUGHTRAD Bta" panose="02000400000000000000" pitchFamily="2" charset="0"/>
            </a:endParaRP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869" y="1337925"/>
            <a:ext cx="7243634" cy="4072532"/>
          </a:xfrm>
          <a:prstGeom prst="rect">
            <a:avLst/>
          </a:prstGeom>
          <a:ln>
            <a:noFill/>
          </a:ln>
          <a:effectLst>
            <a:softEdge rad="112500"/>
          </a:effectLst>
        </p:spPr>
      </p:pic>
    </p:spTree>
    <p:extLst>
      <p:ext uri="{BB962C8B-B14F-4D97-AF65-F5344CB8AC3E}">
        <p14:creationId xmlns:p14="http://schemas.microsoft.com/office/powerpoint/2010/main" val="1032102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22013" y="280970"/>
            <a:ext cx="10364451" cy="1308934"/>
          </a:xfrm>
        </p:spPr>
        <p:txBody>
          <a:bodyPr>
            <a:normAutofit/>
          </a:bodyPr>
          <a:lstStyle/>
          <a:p>
            <a:r>
              <a:rPr lang="de-DE" dirty="0" smtClean="0">
                <a:latin typeface="WC ROUGHTRAD Bta" panose="02000400000000000000" pitchFamily="2" charset="0"/>
              </a:rPr>
              <a:t> Wasser erzeugt:</a:t>
            </a:r>
            <a:endParaRPr lang="de-DE" dirty="0">
              <a:latin typeface="WC ROUGHTRAD Bta" panose="02000400000000000000" pitchFamily="2" charset="0"/>
            </a:endParaRPr>
          </a:p>
        </p:txBody>
      </p:sp>
      <p:sp>
        <p:nvSpPr>
          <p:cNvPr id="5" name="Titel 1"/>
          <p:cNvSpPr txBox="1">
            <a:spLocks/>
          </p:cNvSpPr>
          <p:nvPr/>
        </p:nvSpPr>
        <p:spPr>
          <a:xfrm>
            <a:off x="724304" y="4980452"/>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de-DE" dirty="0" err="1" smtClean="0">
                <a:latin typeface="WC ROUGHTRAD Bta" panose="02000400000000000000" pitchFamily="2" charset="0"/>
              </a:rPr>
              <a:t>strom</a:t>
            </a:r>
            <a:endParaRPr lang="de-DE" dirty="0">
              <a:latin typeface="WC ROUGHTRAD Bta" panose="02000400000000000000" pitchFamily="2" charset="0"/>
            </a:endParaRP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2227" y="1620476"/>
            <a:ext cx="5255998" cy="3625973"/>
          </a:xfrm>
          <a:prstGeom prst="rect">
            <a:avLst/>
          </a:prstGeom>
          <a:ln>
            <a:noFill/>
          </a:ln>
          <a:effectLst>
            <a:softEdge rad="112500"/>
          </a:effectLst>
        </p:spPr>
      </p:pic>
    </p:spTree>
    <p:extLst>
      <p:ext uri="{BB962C8B-B14F-4D97-AF65-F5344CB8AC3E}">
        <p14:creationId xmlns:p14="http://schemas.microsoft.com/office/powerpoint/2010/main" val="3269073135"/>
      </p:ext>
    </p:extLst>
  </p:cSld>
  <p:clrMapOvr>
    <a:masterClrMapping/>
  </p:clrMapOvr>
  <p:timing>
    <p:tnLst>
      <p:par>
        <p:cTn id="1" dur="indefinite" restart="never" nodeType="tmRoot"/>
      </p:par>
    </p:tnLst>
  </p:timing>
</p:sld>
</file>

<file path=ppt/theme/theme1.xml><?xml version="1.0" encoding="utf-8"?>
<a:theme xmlns:a="http://schemas.openxmlformats.org/drawingml/2006/main" name="Tropfen">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TM04033925[[fn=Tropfen]]</Template>
  <TotalTime>0</TotalTime>
  <Words>106</Words>
  <Application>Microsoft Office PowerPoint</Application>
  <PresentationFormat>Breitbild</PresentationFormat>
  <Paragraphs>21</Paragraphs>
  <Slides>15</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15</vt:i4>
      </vt:variant>
    </vt:vector>
  </HeadingPairs>
  <TitlesOfParts>
    <vt:vector size="19" baseType="lpstr">
      <vt:lpstr>Arial</vt:lpstr>
      <vt:lpstr>Tw Cen MT</vt:lpstr>
      <vt:lpstr>WC ROUGHTRAD Bta</vt:lpstr>
      <vt:lpstr>Tropfen</vt:lpstr>
      <vt:lpstr>Weltwassertag 2021</vt:lpstr>
      <vt:lpstr>Der Weltwassertag findet seit 1993 jedes Jahr am 22. März statt. </vt:lpstr>
      <vt:lpstr>Wasser ist unser kostbarstes Lebensmittel und unser wichtigster täglicher Begleiter!</vt:lpstr>
      <vt:lpstr>Wieso ist Wasser so wichtig?</vt:lpstr>
      <vt:lpstr>Menschen  Tiere   Pflanzen    können ohne wasser nicht leben!</vt:lpstr>
      <vt:lpstr>Unser Körper benötigt Wasser Für:</vt:lpstr>
      <vt:lpstr>Unser Körper benötigt Wasser Für:</vt:lpstr>
      <vt:lpstr> Wasser schafft:</vt:lpstr>
      <vt:lpstr> Wasser erzeugt:</vt:lpstr>
      <vt:lpstr>Es ist wichtig, unser wasser zu schätzen und zu schützen.        </vt:lpstr>
      <vt:lpstr>jeder Einzelne kann zum Grundwasserschutz beitragen!</vt:lpstr>
      <vt:lpstr>Vermeidung von chemisch-synthetischen Pflanzenschutzmitteln im Garten.     </vt:lpstr>
      <vt:lpstr>Medikamente sollten nicht über das Waschbecken oder die Toilette entsorgt werden, da sie über den natürlichen Wasserkreislauf wieder ins Grundwasser gelangen.   Richtig entsorgt werden diese Stoffe in Apotheken bzw. in Abfallzentren.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Weltwassertag 2021</dc:title>
  <dc:creator>Hinteregger Daniela</dc:creator>
  <cp:lastModifiedBy>Hinteregger Daniela</cp:lastModifiedBy>
  <cp:revision>13</cp:revision>
  <dcterms:created xsi:type="dcterms:W3CDTF">2021-03-19T08:23:06Z</dcterms:created>
  <dcterms:modified xsi:type="dcterms:W3CDTF">2021-03-19T09:23:57Z</dcterms:modified>
</cp:coreProperties>
</file>