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de-DE"/>
              <a:t>Mastertitelformat bearbeiten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3/8/2021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‹Nr.›</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de-DE"/>
              <a:t>Mastertitelformat bearbeiten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3/8/2021</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‹Nr.›</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3/8/2021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de-DE"/>
              <a:t>Mastertitelformat bearbeiten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257300" y="2909102"/>
            <a:ext cx="4800600" cy="299639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633864" y="2909102"/>
            <a:ext cx="4800600" cy="299639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3/8/2021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3/8/2021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3/8/2021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de-DE"/>
              <a:t>Mastertitelformat bearbeiten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3/8/2021</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‹Nr.›</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de-DE"/>
              <a:t>Mastertitelformat bearbeiten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3/8/2021</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3/8/2021</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‹Nr.›</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11939B5-C2A7-4595-8A83-B080EADF5D32}"/>
              </a:ext>
            </a:extLst>
          </p:cNvPr>
          <p:cNvSpPr>
            <a:spLocks noGrp="1"/>
          </p:cNvSpPr>
          <p:nvPr>
            <p:ph type="ctrTitle"/>
          </p:nvPr>
        </p:nvSpPr>
        <p:spPr/>
        <p:txBody>
          <a:bodyPr/>
          <a:lstStyle/>
          <a:p>
            <a:r>
              <a:rPr lang="de-DE" dirty="0"/>
              <a:t>„</a:t>
            </a:r>
            <a:r>
              <a:rPr lang="de-DE" dirty="0" err="1"/>
              <a:t>nEIN</a:t>
            </a:r>
            <a:r>
              <a:rPr lang="de-DE" dirty="0"/>
              <a:t>!“</a:t>
            </a:r>
            <a:endParaRPr lang="de-AT" dirty="0"/>
          </a:p>
        </p:txBody>
      </p:sp>
      <p:sp>
        <p:nvSpPr>
          <p:cNvPr id="3" name="Untertitel 2">
            <a:extLst>
              <a:ext uri="{FF2B5EF4-FFF2-40B4-BE49-F238E27FC236}">
                <a16:creationId xmlns:a16="http://schemas.microsoft.com/office/drawing/2014/main" xmlns="" id="{B357E4BB-CF6F-4CAB-A833-6DB4715AD3A4}"/>
              </a:ext>
            </a:extLst>
          </p:cNvPr>
          <p:cNvSpPr>
            <a:spLocks noGrp="1"/>
          </p:cNvSpPr>
          <p:nvPr>
            <p:ph type="subTitle" idx="1"/>
          </p:nvPr>
        </p:nvSpPr>
        <p:spPr/>
        <p:txBody>
          <a:bodyPr>
            <a:normAutofit/>
          </a:bodyPr>
          <a:lstStyle/>
          <a:p>
            <a:r>
              <a:rPr lang="de-DE" dirty="0"/>
              <a:t>THEMA ZUM Weltfrauentag – persönliche Grenzen hat jeder und das ist gut so.</a:t>
            </a:r>
            <a:endParaRPr lang="de-AT" dirty="0"/>
          </a:p>
        </p:txBody>
      </p:sp>
    </p:spTree>
    <p:extLst>
      <p:ext uri="{BB962C8B-B14F-4D97-AF65-F5344CB8AC3E}">
        <p14:creationId xmlns:p14="http://schemas.microsoft.com/office/powerpoint/2010/main" val="107162211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1A194003-999F-43A4-BAB8-DD8933EA244A}"/>
              </a:ext>
            </a:extLst>
          </p:cNvPr>
          <p:cNvSpPr>
            <a:spLocks noGrp="1"/>
          </p:cNvSpPr>
          <p:nvPr>
            <p:ph idx="1"/>
          </p:nvPr>
        </p:nvSpPr>
        <p:spPr>
          <a:xfrm>
            <a:off x="889728" y="2080090"/>
            <a:ext cx="9296506" cy="2697819"/>
          </a:xfrm>
        </p:spPr>
        <p:txBody>
          <a:bodyPr/>
          <a:lstStyle/>
          <a:p>
            <a:endParaRPr lang="de-DE" dirty="0"/>
          </a:p>
          <a:p>
            <a:endParaRPr lang="de-DE" dirty="0"/>
          </a:p>
          <a:p>
            <a:r>
              <a:rPr lang="de-DE" dirty="0"/>
              <a:t>Man könnte sagen, die einen sind eben empfindlicher, die anderen cooler. Das hat aber nichts mit den Grenzen an sich zu tun. Der eine zieht sie nur weiter, der andere enger.</a:t>
            </a:r>
          </a:p>
          <a:p>
            <a:endParaRPr lang="de-DE" dirty="0"/>
          </a:p>
          <a:p>
            <a:endParaRPr lang="de-DE" dirty="0"/>
          </a:p>
          <a:p>
            <a:endParaRPr lang="de-AT" dirty="0"/>
          </a:p>
        </p:txBody>
      </p:sp>
      <p:pic>
        <p:nvPicPr>
          <p:cNvPr id="1028" name="Picture 4" descr="Quellbild anzeigen">
            <a:extLst>
              <a:ext uri="{FF2B5EF4-FFF2-40B4-BE49-F238E27FC236}">
                <a16:creationId xmlns:a16="http://schemas.microsoft.com/office/drawing/2014/main" xmlns="" id="{32115B1E-CA11-4E0B-91A3-CF6BF3A95F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7556" y="3848100"/>
            <a:ext cx="5576888" cy="269781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xmlns="" id="{C6C78D21-0BCA-4215-B679-05793290DFB4}"/>
              </a:ext>
            </a:extLst>
          </p:cNvPr>
          <p:cNvSpPr>
            <a:spLocks noGrp="1"/>
          </p:cNvSpPr>
          <p:nvPr>
            <p:ph type="title"/>
          </p:nvPr>
        </p:nvSpPr>
        <p:spPr>
          <a:xfrm>
            <a:off x="1251678" y="382385"/>
            <a:ext cx="10178322" cy="1951240"/>
          </a:xfrm>
        </p:spPr>
        <p:txBody>
          <a:bodyPr>
            <a:noAutofit/>
          </a:bodyPr>
          <a:lstStyle/>
          <a:p>
            <a:r>
              <a:rPr lang="de-DE" sz="3600" dirty="0"/>
              <a:t>Persönliche Grenzen hat ausnahmslos jeder Mensch – du bist nicht schuld, wenn andere sich selbst nicht wahrnehmen und unverhältnismäßig drängen!</a:t>
            </a:r>
            <a:endParaRPr lang="de-AT" sz="3600" dirty="0"/>
          </a:p>
        </p:txBody>
      </p:sp>
    </p:spTree>
    <p:extLst>
      <p:ext uri="{BB962C8B-B14F-4D97-AF65-F5344CB8AC3E}">
        <p14:creationId xmlns:p14="http://schemas.microsoft.com/office/powerpoint/2010/main" val="153029194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61B149-06E2-4075-BF73-A338C364F8E5}"/>
              </a:ext>
            </a:extLst>
          </p:cNvPr>
          <p:cNvSpPr>
            <a:spLocks noGrp="1"/>
          </p:cNvSpPr>
          <p:nvPr>
            <p:ph type="title"/>
          </p:nvPr>
        </p:nvSpPr>
        <p:spPr/>
        <p:txBody>
          <a:bodyPr>
            <a:normAutofit fontScale="90000"/>
          </a:bodyPr>
          <a:lstStyle/>
          <a:p>
            <a:r>
              <a:rPr lang="de-DE" dirty="0" err="1"/>
              <a:t>Ursachen,warum</a:t>
            </a:r>
            <a:r>
              <a:rPr lang="de-DE" dirty="0"/>
              <a:t> du dich möglicherweise überreden lässt:</a:t>
            </a:r>
            <a:endParaRPr lang="de-AT" dirty="0"/>
          </a:p>
        </p:txBody>
      </p:sp>
      <p:sp>
        <p:nvSpPr>
          <p:cNvPr id="3" name="Inhaltsplatzhalter 2">
            <a:extLst>
              <a:ext uri="{FF2B5EF4-FFF2-40B4-BE49-F238E27FC236}">
                <a16:creationId xmlns:a16="http://schemas.microsoft.com/office/drawing/2014/main" xmlns="" id="{B06DFDFC-EE9E-4703-8A21-EBF5CE7AD7DD}"/>
              </a:ext>
            </a:extLst>
          </p:cNvPr>
          <p:cNvSpPr>
            <a:spLocks noGrp="1"/>
          </p:cNvSpPr>
          <p:nvPr>
            <p:ph idx="1"/>
          </p:nvPr>
        </p:nvSpPr>
        <p:spPr>
          <a:xfrm>
            <a:off x="1006839" y="1937116"/>
            <a:ext cx="10178322" cy="3593591"/>
          </a:xfrm>
        </p:spPr>
        <p:txBody>
          <a:bodyPr/>
          <a:lstStyle/>
          <a:p>
            <a:r>
              <a:rPr lang="de-DE" dirty="0"/>
              <a:t>Ein schlechtes </a:t>
            </a:r>
            <a:r>
              <a:rPr lang="de-DE" dirty="0" smtClean="0"/>
              <a:t>Gewissen.</a:t>
            </a:r>
            <a:endParaRPr lang="de-DE" dirty="0"/>
          </a:p>
          <a:p>
            <a:r>
              <a:rPr lang="de-DE" dirty="0"/>
              <a:t>Die Angst, nicht mehr gemocht zu </a:t>
            </a:r>
            <a:r>
              <a:rPr lang="de-DE" dirty="0" smtClean="0"/>
              <a:t>werden.</a:t>
            </a:r>
            <a:endParaRPr lang="de-DE" dirty="0"/>
          </a:p>
          <a:p>
            <a:r>
              <a:rPr lang="de-DE" dirty="0"/>
              <a:t>Die Angst, ausgegrenzt zu werden.</a:t>
            </a:r>
          </a:p>
          <a:p>
            <a:r>
              <a:rPr lang="de-DE" dirty="0"/>
              <a:t>Die Angst vor </a:t>
            </a:r>
            <a:r>
              <a:rPr lang="de-DE" dirty="0" smtClean="0"/>
              <a:t>Konflikten.</a:t>
            </a:r>
            <a:endParaRPr lang="de-DE" dirty="0"/>
          </a:p>
          <a:p>
            <a:r>
              <a:rPr lang="de-DE" dirty="0"/>
              <a:t>Die Angst, etwas zu </a:t>
            </a:r>
            <a:r>
              <a:rPr lang="de-DE" dirty="0" smtClean="0"/>
              <a:t>verpassen.</a:t>
            </a:r>
            <a:endParaRPr lang="de-DE" dirty="0"/>
          </a:p>
          <a:p>
            <a:r>
              <a:rPr lang="de-DE" dirty="0"/>
              <a:t>Das positive Gefühl, gebraucht zu </a:t>
            </a:r>
            <a:r>
              <a:rPr lang="de-DE" dirty="0" smtClean="0"/>
              <a:t>werden.</a:t>
            </a:r>
            <a:endParaRPr lang="de-DE" dirty="0"/>
          </a:p>
          <a:p>
            <a:r>
              <a:rPr lang="de-DE" dirty="0"/>
              <a:t>Erwartungshaltung der Anderen und der Druck, der damit einhergeht.</a:t>
            </a:r>
          </a:p>
          <a:p>
            <a:pPr marL="0" indent="0">
              <a:buNone/>
            </a:pPr>
            <a:endParaRPr lang="de-AT" dirty="0"/>
          </a:p>
        </p:txBody>
      </p:sp>
      <p:pic>
        <p:nvPicPr>
          <p:cNvPr id="4" name="Grafik 3">
            <a:extLst>
              <a:ext uri="{FF2B5EF4-FFF2-40B4-BE49-F238E27FC236}">
                <a16:creationId xmlns:a16="http://schemas.microsoft.com/office/drawing/2014/main" xmlns="" id="{D0A10086-4822-41FD-9AEA-43249FA498BB}"/>
              </a:ext>
            </a:extLst>
          </p:cNvPr>
          <p:cNvPicPr>
            <a:picLocks noChangeAspect="1"/>
          </p:cNvPicPr>
          <p:nvPr/>
        </p:nvPicPr>
        <p:blipFill>
          <a:blip r:embed="rId2"/>
          <a:stretch>
            <a:fillRect/>
          </a:stretch>
        </p:blipFill>
        <p:spPr>
          <a:xfrm>
            <a:off x="6340839" y="1874517"/>
            <a:ext cx="5281441" cy="2546647"/>
          </a:xfrm>
          <a:prstGeom prst="rect">
            <a:avLst/>
          </a:prstGeom>
        </p:spPr>
      </p:pic>
    </p:spTree>
    <p:extLst>
      <p:ext uri="{BB962C8B-B14F-4D97-AF65-F5344CB8AC3E}">
        <p14:creationId xmlns:p14="http://schemas.microsoft.com/office/powerpoint/2010/main" val="154046120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5AF621E-8F22-449B-B15A-38BDF26212C8}"/>
              </a:ext>
            </a:extLst>
          </p:cNvPr>
          <p:cNvSpPr>
            <a:spLocks noGrp="1"/>
          </p:cNvSpPr>
          <p:nvPr>
            <p:ph type="title"/>
          </p:nvPr>
        </p:nvSpPr>
        <p:spPr>
          <a:xfrm>
            <a:off x="2895601" y="1724025"/>
            <a:ext cx="8724899" cy="2352675"/>
          </a:xfrm>
        </p:spPr>
        <p:txBody>
          <a:bodyPr>
            <a:normAutofit fontScale="90000"/>
          </a:bodyPr>
          <a:lstStyle/>
          <a:p>
            <a:r>
              <a:rPr lang="de-DE" dirty="0"/>
              <a:t>Nimm dir folgende Tipps zu Herzen</a:t>
            </a:r>
            <a:endParaRPr lang="de-AT" dirty="0"/>
          </a:p>
        </p:txBody>
      </p:sp>
      <p:pic>
        <p:nvPicPr>
          <p:cNvPr id="2050" name="Picture 2" descr="Quellbild anzeigen">
            <a:extLst>
              <a:ext uri="{FF2B5EF4-FFF2-40B4-BE49-F238E27FC236}">
                <a16:creationId xmlns:a16="http://schemas.microsoft.com/office/drawing/2014/main" xmlns="" id="{34FEDFBF-C039-4DB3-9A21-0D11BA36CE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5563" y="3186310"/>
            <a:ext cx="1628775"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90643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20DB0CE-651E-47A0-98FB-4A8FAD9503BC}"/>
              </a:ext>
            </a:extLst>
          </p:cNvPr>
          <p:cNvSpPr>
            <a:spLocks noGrp="1"/>
          </p:cNvSpPr>
          <p:nvPr>
            <p:ph type="title"/>
          </p:nvPr>
        </p:nvSpPr>
        <p:spPr/>
        <p:txBody>
          <a:bodyPr/>
          <a:lstStyle/>
          <a:p>
            <a:r>
              <a:rPr lang="de-DE" dirty="0"/>
              <a:t>Nimm dir Bedenkzeit </a:t>
            </a:r>
            <a:endParaRPr lang="de-AT" dirty="0"/>
          </a:p>
        </p:txBody>
      </p:sp>
      <p:sp>
        <p:nvSpPr>
          <p:cNvPr id="3" name="Inhaltsplatzhalter 2">
            <a:extLst>
              <a:ext uri="{FF2B5EF4-FFF2-40B4-BE49-F238E27FC236}">
                <a16:creationId xmlns:a16="http://schemas.microsoft.com/office/drawing/2014/main" xmlns="" id="{357107DF-6BE3-44CE-84B0-2DB1F8686063}"/>
              </a:ext>
            </a:extLst>
          </p:cNvPr>
          <p:cNvSpPr>
            <a:spLocks noGrp="1"/>
          </p:cNvSpPr>
          <p:nvPr>
            <p:ph idx="1"/>
          </p:nvPr>
        </p:nvSpPr>
        <p:spPr>
          <a:xfrm>
            <a:off x="1926796" y="2354367"/>
            <a:ext cx="10178322" cy="3593591"/>
          </a:xfrm>
        </p:spPr>
        <p:txBody>
          <a:bodyPr>
            <a:normAutofit/>
          </a:bodyPr>
          <a:lstStyle/>
          <a:p>
            <a:pPr marL="0" indent="0">
              <a:buNone/>
            </a:pPr>
            <a:r>
              <a:rPr lang="de-DE" sz="2700" dirty="0"/>
              <a:t>Nimm dir Zeit, darüber nachzudenken. Wenn deine „innere Stimme“ auch nur geringe Zweifel hat, dann höre auf sie!</a:t>
            </a:r>
          </a:p>
          <a:p>
            <a:pPr marL="0" indent="0">
              <a:buNone/>
            </a:pPr>
            <a:endParaRPr lang="de-DE" sz="2700" dirty="0"/>
          </a:p>
          <a:p>
            <a:pPr marL="0" indent="0">
              <a:buNone/>
            </a:pPr>
            <a:r>
              <a:rPr lang="de-DE" sz="2700" dirty="0"/>
              <a:t>Oft lässt man sich von etwas überrumpeln und bereut im Nachhinein, zu etwas Ja gesagt zu haben.</a:t>
            </a:r>
            <a:endParaRPr lang="de-AT" sz="2700" dirty="0"/>
          </a:p>
        </p:txBody>
      </p:sp>
      <p:pic>
        <p:nvPicPr>
          <p:cNvPr id="3074" name="Picture 2" descr="Quellbild anzeigen">
            <a:extLst>
              <a:ext uri="{FF2B5EF4-FFF2-40B4-BE49-F238E27FC236}">
                <a16:creationId xmlns:a16="http://schemas.microsoft.com/office/drawing/2014/main" xmlns="" id="{73E983D6-C149-49FA-BA6F-12468DD103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639" y="3840485"/>
            <a:ext cx="832249" cy="750689"/>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a:extLst>
              <a:ext uri="{FF2B5EF4-FFF2-40B4-BE49-F238E27FC236}">
                <a16:creationId xmlns:a16="http://schemas.microsoft.com/office/drawing/2014/main" xmlns="" id="{562C6C53-CE44-48B7-96EC-E4CF905C1176}"/>
              </a:ext>
            </a:extLst>
          </p:cNvPr>
          <p:cNvPicPr>
            <a:picLocks noChangeAspect="1"/>
          </p:cNvPicPr>
          <p:nvPr/>
        </p:nvPicPr>
        <p:blipFill>
          <a:blip r:embed="rId3"/>
          <a:stretch>
            <a:fillRect/>
          </a:stretch>
        </p:blipFill>
        <p:spPr>
          <a:xfrm>
            <a:off x="919639" y="2354367"/>
            <a:ext cx="832249" cy="750688"/>
          </a:xfrm>
          <a:prstGeom prst="rect">
            <a:avLst/>
          </a:prstGeom>
        </p:spPr>
      </p:pic>
    </p:spTree>
    <p:extLst>
      <p:ext uri="{BB962C8B-B14F-4D97-AF65-F5344CB8AC3E}">
        <p14:creationId xmlns:p14="http://schemas.microsoft.com/office/powerpoint/2010/main" val="22245386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748186B-A3FA-4249-9B13-A597418DF56B}"/>
              </a:ext>
            </a:extLst>
          </p:cNvPr>
          <p:cNvSpPr>
            <a:spLocks noGrp="1"/>
          </p:cNvSpPr>
          <p:nvPr>
            <p:ph type="title"/>
          </p:nvPr>
        </p:nvSpPr>
        <p:spPr/>
        <p:txBody>
          <a:bodyPr/>
          <a:lstStyle/>
          <a:p>
            <a:r>
              <a:rPr lang="de-DE" dirty="0"/>
              <a:t>Hinterfrage die Folgen deiner Entscheidung</a:t>
            </a:r>
            <a:endParaRPr lang="de-AT" dirty="0"/>
          </a:p>
        </p:txBody>
      </p:sp>
      <p:sp>
        <p:nvSpPr>
          <p:cNvPr id="5" name="Inhaltsplatzhalter 4">
            <a:extLst>
              <a:ext uri="{FF2B5EF4-FFF2-40B4-BE49-F238E27FC236}">
                <a16:creationId xmlns:a16="http://schemas.microsoft.com/office/drawing/2014/main" xmlns="" id="{42E99C3D-0551-4FF2-9F76-1ACB355182A5}"/>
              </a:ext>
            </a:extLst>
          </p:cNvPr>
          <p:cNvSpPr>
            <a:spLocks noGrp="1"/>
          </p:cNvSpPr>
          <p:nvPr>
            <p:ph idx="1"/>
          </p:nvPr>
        </p:nvSpPr>
        <p:spPr>
          <a:xfrm>
            <a:off x="2221906" y="2286001"/>
            <a:ext cx="9208093" cy="3593591"/>
          </a:xfrm>
        </p:spPr>
        <p:txBody>
          <a:bodyPr/>
          <a:lstStyle/>
          <a:p>
            <a:pPr marL="0" indent="0">
              <a:buNone/>
            </a:pPr>
            <a:r>
              <a:rPr lang="de-DE" sz="2700" dirty="0"/>
              <a:t>Welche Konsequenzen hat deine Entscheidung?</a:t>
            </a:r>
          </a:p>
          <a:p>
            <a:pPr marL="0" indent="0">
              <a:buNone/>
            </a:pPr>
            <a:r>
              <a:rPr lang="de-DE" sz="2700" dirty="0"/>
              <a:t>Was würde sich dadurch für dich verändern?</a:t>
            </a:r>
          </a:p>
          <a:p>
            <a:pPr marL="0" indent="0">
              <a:buNone/>
            </a:pPr>
            <a:r>
              <a:rPr lang="de-DE" sz="2700" dirty="0"/>
              <a:t>Vertraue dir selbst – du merkst, wenn es sich nicht richtig für dich anfühlt  - dann ist ein klares, deutliches Nein angebracht!</a:t>
            </a:r>
          </a:p>
          <a:p>
            <a:endParaRPr lang="de-AT" dirty="0"/>
          </a:p>
        </p:txBody>
      </p:sp>
      <p:pic>
        <p:nvPicPr>
          <p:cNvPr id="6" name="Grafik 5">
            <a:extLst>
              <a:ext uri="{FF2B5EF4-FFF2-40B4-BE49-F238E27FC236}">
                <a16:creationId xmlns:a16="http://schemas.microsoft.com/office/drawing/2014/main" xmlns="" id="{7B5CAA8E-1022-4295-BDAD-DA954962C500}"/>
              </a:ext>
            </a:extLst>
          </p:cNvPr>
          <p:cNvPicPr>
            <a:picLocks noChangeAspect="1"/>
          </p:cNvPicPr>
          <p:nvPr/>
        </p:nvPicPr>
        <p:blipFill>
          <a:blip r:embed="rId2"/>
          <a:stretch>
            <a:fillRect/>
          </a:stretch>
        </p:blipFill>
        <p:spPr>
          <a:xfrm>
            <a:off x="1334069" y="2286001"/>
            <a:ext cx="574709" cy="611023"/>
          </a:xfrm>
          <a:prstGeom prst="rect">
            <a:avLst/>
          </a:prstGeom>
        </p:spPr>
      </p:pic>
      <p:pic>
        <p:nvPicPr>
          <p:cNvPr id="7" name="Grafik 6">
            <a:extLst>
              <a:ext uri="{FF2B5EF4-FFF2-40B4-BE49-F238E27FC236}">
                <a16:creationId xmlns:a16="http://schemas.microsoft.com/office/drawing/2014/main" xmlns="" id="{7324AE1D-D132-4A16-8FF7-D3D455CC8367}"/>
              </a:ext>
            </a:extLst>
          </p:cNvPr>
          <p:cNvPicPr>
            <a:picLocks noChangeAspect="1"/>
          </p:cNvPicPr>
          <p:nvPr/>
        </p:nvPicPr>
        <p:blipFill>
          <a:blip r:embed="rId2"/>
          <a:stretch>
            <a:fillRect/>
          </a:stretch>
        </p:blipFill>
        <p:spPr>
          <a:xfrm>
            <a:off x="1334070" y="2897024"/>
            <a:ext cx="574709" cy="611023"/>
          </a:xfrm>
          <a:prstGeom prst="rect">
            <a:avLst/>
          </a:prstGeom>
        </p:spPr>
      </p:pic>
      <p:pic>
        <p:nvPicPr>
          <p:cNvPr id="8" name="Grafik 7">
            <a:extLst>
              <a:ext uri="{FF2B5EF4-FFF2-40B4-BE49-F238E27FC236}">
                <a16:creationId xmlns:a16="http://schemas.microsoft.com/office/drawing/2014/main" xmlns="" id="{8224803A-89CF-4A49-B0F9-E90836411CC5}"/>
              </a:ext>
            </a:extLst>
          </p:cNvPr>
          <p:cNvPicPr>
            <a:picLocks noChangeAspect="1"/>
          </p:cNvPicPr>
          <p:nvPr/>
        </p:nvPicPr>
        <p:blipFill>
          <a:blip r:embed="rId2"/>
          <a:stretch>
            <a:fillRect/>
          </a:stretch>
        </p:blipFill>
        <p:spPr>
          <a:xfrm>
            <a:off x="1334068" y="3508047"/>
            <a:ext cx="574709" cy="611024"/>
          </a:xfrm>
          <a:prstGeom prst="rect">
            <a:avLst/>
          </a:prstGeom>
        </p:spPr>
      </p:pic>
    </p:spTree>
    <p:extLst>
      <p:ext uri="{BB962C8B-B14F-4D97-AF65-F5344CB8AC3E}">
        <p14:creationId xmlns:p14="http://schemas.microsoft.com/office/powerpoint/2010/main" val="294539085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4E089CC-034E-4784-B2F1-77A1169A53B5}"/>
              </a:ext>
            </a:extLst>
          </p:cNvPr>
          <p:cNvSpPr>
            <a:spLocks noGrp="1"/>
          </p:cNvSpPr>
          <p:nvPr>
            <p:ph type="title"/>
          </p:nvPr>
        </p:nvSpPr>
        <p:spPr/>
        <p:txBody>
          <a:bodyPr/>
          <a:lstStyle/>
          <a:p>
            <a:r>
              <a:rPr lang="de-DE" dirty="0"/>
              <a:t>Denke an deine Bedürfnisse</a:t>
            </a:r>
            <a:endParaRPr lang="de-AT" dirty="0"/>
          </a:p>
        </p:txBody>
      </p:sp>
      <p:sp>
        <p:nvSpPr>
          <p:cNvPr id="3" name="Inhaltsplatzhalter 2">
            <a:extLst>
              <a:ext uri="{FF2B5EF4-FFF2-40B4-BE49-F238E27FC236}">
                <a16:creationId xmlns:a16="http://schemas.microsoft.com/office/drawing/2014/main" xmlns="" id="{77CA4AD8-6707-4836-B24C-8DBE901AA9F6}"/>
              </a:ext>
            </a:extLst>
          </p:cNvPr>
          <p:cNvSpPr>
            <a:spLocks noGrp="1"/>
          </p:cNvSpPr>
          <p:nvPr>
            <p:ph idx="1"/>
          </p:nvPr>
        </p:nvSpPr>
        <p:spPr>
          <a:xfrm>
            <a:off x="1683520" y="2286001"/>
            <a:ext cx="9746479" cy="3593591"/>
          </a:xfrm>
        </p:spPr>
        <p:txBody>
          <a:bodyPr/>
          <a:lstStyle/>
          <a:p>
            <a:pPr marL="0" indent="0">
              <a:buNone/>
            </a:pPr>
            <a:r>
              <a:rPr lang="de-DE" dirty="0"/>
              <a:t>Du und deine Bedürfnisse sind wertvoll. Je stärker dein Selbstvertrauen ist, desto leichter wirst du lernen, Nein zu sagen. Lass dich nicht von anderen ausnützen.</a:t>
            </a:r>
          </a:p>
          <a:p>
            <a:pPr marL="0" indent="0">
              <a:buNone/>
            </a:pPr>
            <a:r>
              <a:rPr lang="de-AT" dirty="0"/>
              <a:t>Deine Angst vor dem „Nein“ ist total überwertet – denk dran, die meisten haben sie genauso, trauen sich aber nicht den Mund aufzumachen. Sobald du den Mut hast, deine Meinung zu sagen, vertrittst du a) deine eigenen Grenzen und Bedürfnisse und b) dein Mut und dein „Ja“ zu dir selbst kommt in der Gruppe gut an – es wirkt nämlich stark, sich zu äußern. Die wenigsten haben den Mumm dazu. </a:t>
            </a:r>
          </a:p>
        </p:txBody>
      </p:sp>
      <p:pic>
        <p:nvPicPr>
          <p:cNvPr id="4" name="Grafik 3">
            <a:extLst>
              <a:ext uri="{FF2B5EF4-FFF2-40B4-BE49-F238E27FC236}">
                <a16:creationId xmlns:a16="http://schemas.microsoft.com/office/drawing/2014/main" xmlns="" id="{763C25A0-1817-4D3D-82C7-C89D453A196B}"/>
              </a:ext>
            </a:extLst>
          </p:cNvPr>
          <p:cNvPicPr>
            <a:picLocks noChangeAspect="1"/>
          </p:cNvPicPr>
          <p:nvPr/>
        </p:nvPicPr>
        <p:blipFill>
          <a:blip r:embed="rId2"/>
          <a:stretch>
            <a:fillRect/>
          </a:stretch>
        </p:blipFill>
        <p:spPr>
          <a:xfrm>
            <a:off x="948514" y="2374080"/>
            <a:ext cx="692113" cy="546117"/>
          </a:xfrm>
          <a:prstGeom prst="rect">
            <a:avLst/>
          </a:prstGeom>
        </p:spPr>
      </p:pic>
      <p:pic>
        <p:nvPicPr>
          <p:cNvPr id="5" name="Grafik 4">
            <a:extLst>
              <a:ext uri="{FF2B5EF4-FFF2-40B4-BE49-F238E27FC236}">
                <a16:creationId xmlns:a16="http://schemas.microsoft.com/office/drawing/2014/main" xmlns="" id="{90139271-A327-45F9-888E-F27F75D43423}"/>
              </a:ext>
            </a:extLst>
          </p:cNvPr>
          <p:cNvPicPr>
            <a:picLocks noChangeAspect="1"/>
          </p:cNvPicPr>
          <p:nvPr/>
        </p:nvPicPr>
        <p:blipFill>
          <a:blip r:embed="rId3"/>
          <a:stretch>
            <a:fillRect/>
          </a:stretch>
        </p:blipFill>
        <p:spPr>
          <a:xfrm>
            <a:off x="948513" y="3083209"/>
            <a:ext cx="692113" cy="546117"/>
          </a:xfrm>
          <a:prstGeom prst="rect">
            <a:avLst/>
          </a:prstGeom>
        </p:spPr>
      </p:pic>
    </p:spTree>
    <p:extLst>
      <p:ext uri="{BB962C8B-B14F-4D97-AF65-F5344CB8AC3E}">
        <p14:creationId xmlns:p14="http://schemas.microsoft.com/office/powerpoint/2010/main" val="377769255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B44545C-BA7E-4C99-9977-E4D608F61733}"/>
              </a:ext>
            </a:extLst>
          </p:cNvPr>
          <p:cNvSpPr>
            <a:spLocks noGrp="1"/>
          </p:cNvSpPr>
          <p:nvPr>
            <p:ph type="title"/>
          </p:nvPr>
        </p:nvSpPr>
        <p:spPr/>
        <p:txBody>
          <a:bodyPr>
            <a:normAutofit/>
          </a:bodyPr>
          <a:lstStyle/>
          <a:p>
            <a:r>
              <a:rPr lang="de-DE" dirty="0"/>
              <a:t>Such dir jemand Außenstehenden als neutralen Gesprächspartner</a:t>
            </a:r>
            <a:endParaRPr lang="de-AT" dirty="0"/>
          </a:p>
        </p:txBody>
      </p:sp>
      <p:sp>
        <p:nvSpPr>
          <p:cNvPr id="3" name="Inhaltsplatzhalter 2">
            <a:extLst>
              <a:ext uri="{FF2B5EF4-FFF2-40B4-BE49-F238E27FC236}">
                <a16:creationId xmlns:a16="http://schemas.microsoft.com/office/drawing/2014/main" xmlns="" id="{8B1F7D13-7B6C-466F-9D3D-FA3B818B9A93}"/>
              </a:ext>
            </a:extLst>
          </p:cNvPr>
          <p:cNvSpPr>
            <a:spLocks noGrp="1"/>
          </p:cNvSpPr>
          <p:nvPr>
            <p:ph idx="1"/>
          </p:nvPr>
        </p:nvSpPr>
        <p:spPr>
          <a:xfrm>
            <a:off x="1632246" y="2286001"/>
            <a:ext cx="9797753" cy="3593591"/>
          </a:xfrm>
        </p:spPr>
        <p:txBody>
          <a:bodyPr/>
          <a:lstStyle/>
          <a:p>
            <a:pPr marL="0" indent="0">
              <a:buNone/>
            </a:pPr>
            <a:r>
              <a:rPr lang="de-DE" dirty="0"/>
              <a:t>Neutrale Gesprächspartner sollten in diesem Fall Erwachsene sein, denen du vertrauen kannst. Wenn du privat keine Vertrauensperson finden kannst, das </a:t>
            </a:r>
            <a:r>
              <a:rPr lang="de-DE" dirty="0" err="1"/>
              <a:t>JuSe</a:t>
            </a:r>
            <a:r>
              <a:rPr lang="de-DE" dirty="0"/>
              <a:t> ist immer für dich da! Ruf einfach an und wir werden einen Zeitpunkt finden, wir helfen dir sehr gerne weiter </a:t>
            </a:r>
            <a:r>
              <a:rPr lang="de-DE" dirty="0">
                <a:sym typeface="Wingdings" panose="05000000000000000000" pitchFamily="2" charset="2"/>
              </a:rPr>
              <a:t>.</a:t>
            </a:r>
            <a:endParaRPr lang="de-DE" dirty="0"/>
          </a:p>
          <a:p>
            <a:endParaRPr lang="de-DE" dirty="0"/>
          </a:p>
          <a:p>
            <a:pPr marL="0" indent="0">
              <a:buNone/>
            </a:pPr>
            <a:r>
              <a:rPr lang="de-DE" dirty="0"/>
              <a:t>Es ist sehr wichtig und wertvoll, andere Meinungen zu hören. Auch wenn es um schwierigere oder anspruchsvollere Themen geht, darüber zu sprechen ist der erste Schritt in Richtung Lösung! Eventuell lassen sich Möglichkeiten finden, an die du vorher noch nicht gedacht hast oder gewusst hast. </a:t>
            </a:r>
          </a:p>
          <a:p>
            <a:endParaRPr lang="de-AT" dirty="0"/>
          </a:p>
        </p:txBody>
      </p:sp>
      <p:pic>
        <p:nvPicPr>
          <p:cNvPr id="4" name="Grafik 3">
            <a:extLst>
              <a:ext uri="{FF2B5EF4-FFF2-40B4-BE49-F238E27FC236}">
                <a16:creationId xmlns:a16="http://schemas.microsoft.com/office/drawing/2014/main" xmlns="" id="{2C1359A9-696A-40FB-9A40-456C349CFEB8}"/>
              </a:ext>
            </a:extLst>
          </p:cNvPr>
          <p:cNvPicPr>
            <a:picLocks noChangeAspect="1"/>
          </p:cNvPicPr>
          <p:nvPr/>
        </p:nvPicPr>
        <p:blipFill>
          <a:blip r:embed="rId2"/>
          <a:stretch>
            <a:fillRect/>
          </a:stretch>
        </p:blipFill>
        <p:spPr>
          <a:xfrm>
            <a:off x="904176" y="2286001"/>
            <a:ext cx="695004" cy="658425"/>
          </a:xfrm>
          <a:prstGeom prst="rect">
            <a:avLst/>
          </a:prstGeom>
        </p:spPr>
      </p:pic>
      <p:pic>
        <p:nvPicPr>
          <p:cNvPr id="5" name="Grafik 4">
            <a:extLst>
              <a:ext uri="{FF2B5EF4-FFF2-40B4-BE49-F238E27FC236}">
                <a16:creationId xmlns:a16="http://schemas.microsoft.com/office/drawing/2014/main" xmlns="" id="{74E4F394-2CEA-4F3C-8626-0FDDF5BA5CDF}"/>
              </a:ext>
            </a:extLst>
          </p:cNvPr>
          <p:cNvPicPr>
            <a:picLocks noChangeAspect="1"/>
          </p:cNvPicPr>
          <p:nvPr/>
        </p:nvPicPr>
        <p:blipFill>
          <a:blip r:embed="rId2"/>
          <a:stretch>
            <a:fillRect/>
          </a:stretch>
        </p:blipFill>
        <p:spPr>
          <a:xfrm>
            <a:off x="882531" y="3817477"/>
            <a:ext cx="695004" cy="658425"/>
          </a:xfrm>
          <a:prstGeom prst="rect">
            <a:avLst/>
          </a:prstGeom>
        </p:spPr>
      </p:pic>
    </p:spTree>
    <p:extLst>
      <p:ext uri="{BB962C8B-B14F-4D97-AF65-F5344CB8AC3E}">
        <p14:creationId xmlns:p14="http://schemas.microsoft.com/office/powerpoint/2010/main" val="340887760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TM10001106[[fn=Badge]]</Template>
  <TotalTime>0</TotalTime>
  <Words>454</Words>
  <Application>Microsoft Office PowerPoint</Application>
  <PresentationFormat>Breitbild</PresentationFormat>
  <Paragraphs>31</Paragraphs>
  <Slides>8</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8</vt:i4>
      </vt:variant>
    </vt:vector>
  </HeadingPairs>
  <TitlesOfParts>
    <vt:vector size="13" baseType="lpstr">
      <vt:lpstr>Arial</vt:lpstr>
      <vt:lpstr>Gill Sans MT</vt:lpstr>
      <vt:lpstr>Impact</vt:lpstr>
      <vt:lpstr>Wingdings</vt:lpstr>
      <vt:lpstr>Badge</vt:lpstr>
      <vt:lpstr>„nEIN!“</vt:lpstr>
      <vt:lpstr>Persönliche Grenzen hat ausnahmslos jeder Mensch – du bist nicht schuld, wenn andere sich selbst nicht wahrnehmen und unverhältnismäßig drängen!</vt:lpstr>
      <vt:lpstr>Ursachen,warum du dich möglicherweise überreden lässt:</vt:lpstr>
      <vt:lpstr>Nimm dir folgende Tipps zu Herzen</vt:lpstr>
      <vt:lpstr>Nimm dir Bedenkzeit </vt:lpstr>
      <vt:lpstr>Hinterfrage die Folgen deiner Entscheidung</vt:lpstr>
      <vt:lpstr>Denke an deine Bedürfnisse</vt:lpstr>
      <vt:lpstr>Such dir jemand Außenstehenden als neutralen Gesprächspartner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„nEIN!“</dc:title>
  <dc:creator>Petautschnig Christian, Mag.</dc:creator>
  <cp:lastModifiedBy>Hinteregger Daniela</cp:lastModifiedBy>
  <cp:revision>10</cp:revision>
  <dcterms:created xsi:type="dcterms:W3CDTF">2021-03-08T08:19:58Z</dcterms:created>
  <dcterms:modified xsi:type="dcterms:W3CDTF">2021-03-08T10:27:17Z</dcterms:modified>
</cp:coreProperties>
</file>